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7"/>
  </p:notesMasterIdLst>
  <p:sldIdLst>
    <p:sldId id="258" r:id="rId4"/>
    <p:sldId id="257" r:id="rId5"/>
    <p:sldId id="259" r:id="rId6"/>
    <p:sldId id="261" r:id="rId7"/>
    <p:sldId id="265" r:id="rId8"/>
    <p:sldId id="267" r:id="rId9"/>
    <p:sldId id="264" r:id="rId10"/>
    <p:sldId id="290" r:id="rId11"/>
    <p:sldId id="266" r:id="rId12"/>
    <p:sldId id="269" r:id="rId13"/>
    <p:sldId id="268" r:id="rId14"/>
    <p:sldId id="272" r:id="rId15"/>
    <p:sldId id="271" r:id="rId16"/>
    <p:sldId id="270" r:id="rId17"/>
    <p:sldId id="274" r:id="rId18"/>
    <p:sldId id="273" r:id="rId19"/>
    <p:sldId id="277" r:id="rId20"/>
    <p:sldId id="276" r:id="rId21"/>
    <p:sldId id="275" r:id="rId22"/>
    <p:sldId id="280" r:id="rId23"/>
    <p:sldId id="285" r:id="rId24"/>
    <p:sldId id="284" r:id="rId25"/>
    <p:sldId id="283" r:id="rId26"/>
    <p:sldId id="282" r:id="rId27"/>
    <p:sldId id="281" r:id="rId28"/>
    <p:sldId id="279" r:id="rId29"/>
    <p:sldId id="278" r:id="rId30"/>
    <p:sldId id="263" r:id="rId31"/>
    <p:sldId id="289" r:id="rId32"/>
    <p:sldId id="288" r:id="rId33"/>
    <p:sldId id="287" r:id="rId34"/>
    <p:sldId id="286" r:id="rId35"/>
    <p:sldId id="262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C00"/>
    <a:srgbClr val="FFA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00E627-5845-42C9-A5A6-AF95860BA249}" type="datetime1">
              <a:rPr lang="en-US"/>
              <a:pPr>
                <a:defRPr/>
              </a:pPr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6A15E32-B2C2-42F0-BCC8-B490FF5C2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05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_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71575"/>
            <a:ext cx="2371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ngagement_Slide_foot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972175"/>
            <a:ext cx="8693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ngagement_Slide_hea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74638"/>
            <a:ext cx="8693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5538"/>
            <a:ext cx="264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66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132"/>
            <a:ext cx="8229600" cy="42283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_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489200"/>
            <a:ext cx="3762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T_Template_v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54000"/>
            <a:ext cx="411162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S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850"/>
            <a:ext cx="2197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34975" y="3009900"/>
            <a:ext cx="3629025" cy="950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4" y="254000"/>
            <a:ext cx="4216396" cy="6388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B710-9822-4513-8A78-953EB2AF7737}" type="datetime1">
              <a:rPr lang="en-US"/>
              <a:pPr>
                <a:defRPr/>
              </a:pPr>
              <a:t>6/3/2015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1184-1901-49D5-AE10-329171AA7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0DC8B8-4266-4C28-8C13-10413B225D14}" type="datetime1">
              <a:rPr lang="en-US"/>
              <a:pPr>
                <a:defRPr/>
              </a:pPr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1240B1-90FC-4A12-A121-75D2B11C8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mail.cengage.com/OWA/redir.aspx?C=IyK2osun3UybE2hoLgLfUWDkbV7ZRtAIcmia-9abHiIzHk5q-rTVTKTtM0Z6TPWRUa6Ewh6gXS8.&amp;URL=http%3a%2f%2fsam.cengage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support" TargetMode="External"/><Relationship Id="rId2" Type="http://schemas.openxmlformats.org/officeDocument/2006/relationships/hyperlink" Target="http://www.cengage.com/training/students/sa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086225" y="1897063"/>
            <a:ext cx="54768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Registering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SAM 2013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Baylor University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(Institution Key:</a:t>
            </a:r>
            <a:r>
              <a:rPr lang="en-US" altLang="en-US" sz="1600" b="1" u="sng">
                <a:solidFill>
                  <a:srgbClr val="FF0000"/>
                </a:solidFill>
                <a:latin typeface="Arial" panose="020B0604020202020204" pitchFamily="34" charset="0"/>
              </a:rPr>
              <a:t>T2031171</a:t>
            </a:r>
            <a:r>
              <a:rPr lang="en-US" altLang="en-US" sz="1600" b="1" u="sng">
                <a:latin typeface="Arial" panose="020B0604020202020204" pitchFamily="34" charset="0"/>
              </a:rPr>
              <a:t>)</a:t>
            </a:r>
            <a:r>
              <a:rPr lang="en-US" altLang="en-US" sz="1600">
                <a:latin typeface="Arial" panose="020B0604020202020204" pitchFamily="34" charset="0"/>
              </a:rPr>
              <a:t/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/>
            </a:r>
            <a:br>
              <a:rPr lang="en-US" altLang="en-US" sz="1600">
                <a:latin typeface="Arial" panose="020B0604020202020204" pitchFamily="34" charset="0"/>
              </a:rPr>
            </a:b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Homepage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190625"/>
            <a:ext cx="48942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14300" y="4400550"/>
            <a:ext cx="9029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 should now see the </a:t>
            </a:r>
            <a:r>
              <a:rPr lang="en-US" altLang="en-US" sz="1800" b="1">
                <a:latin typeface="Arial" panose="020B0604020202020204" pitchFamily="34" charset="0"/>
              </a:rPr>
              <a:t>SAM Homepage</a:t>
            </a:r>
            <a:r>
              <a:rPr lang="en-US" altLang="en-US" sz="1800">
                <a:latin typeface="Arial" panose="020B0604020202020204" pitchFamily="34" charset="0"/>
              </a:rPr>
              <a:t>, where you will begin each SAM session.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From this screen you will be able to access your SAM Assignments, Reports, Dropbox, Join a Section, See up to date SAM Notifications and more.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Join a Section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57200" y="1614488"/>
            <a:ext cx="80676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To access your course Assignments in SAM, you must be enrolled in a Section</a:t>
            </a:r>
            <a:r>
              <a:rPr lang="en-US" altLang="en-US" sz="16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Once enrolled, you will then see your assignments populate on your homepage Calendar. 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846388"/>
            <a:ext cx="70104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Join a Section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7175" y="2879725"/>
            <a:ext cx="7620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To Join a Section: 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1400" dirty="0"/>
              <a:t>1</a:t>
            </a:r>
            <a:r>
              <a:rPr lang="en-US" sz="1600" dirty="0"/>
              <a:t>. </a:t>
            </a:r>
            <a:r>
              <a:rPr lang="en-US" sz="1400" dirty="0"/>
              <a:t>Click </a:t>
            </a:r>
            <a:r>
              <a:rPr lang="en-US" sz="1400" b="1" dirty="0"/>
              <a:t>Sections</a:t>
            </a:r>
            <a:r>
              <a:rPr lang="en-US" sz="1400" dirty="0"/>
              <a:t> on the navigation bar on the homepage.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/>
              <a:t>	2. This will take you to the </a:t>
            </a:r>
            <a:r>
              <a:rPr lang="en-US" sz="1400" b="1" dirty="0"/>
              <a:t>My Sections </a:t>
            </a:r>
            <a:r>
              <a:rPr lang="en-US" sz="1400" dirty="0"/>
              <a:t>page, where you can view your status in a 		section </a:t>
            </a:r>
            <a:r>
              <a:rPr lang="en-US" sz="1400" b="1" u="sng" dirty="0"/>
              <a:t>or</a:t>
            </a:r>
            <a:r>
              <a:rPr lang="en-US" sz="1400" dirty="0"/>
              <a:t> join a new section by clicking the </a:t>
            </a:r>
            <a:r>
              <a:rPr lang="en-US" sz="1400" b="1" dirty="0"/>
              <a:t>Join a Section </a:t>
            </a:r>
            <a:r>
              <a:rPr lang="en-US" sz="1400" dirty="0"/>
              <a:t>button.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/>
              <a:t>	3. From here find your Instructor in by selecting them from the dropdown box.  			Now you will see all of their available sections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/>
              <a:t>	4. Once you find your section click the blue button under the </a:t>
            </a:r>
            <a:r>
              <a:rPr lang="en-US" sz="1400" b="1" dirty="0"/>
              <a:t>Join Section </a:t>
            </a:r>
            <a:r>
              <a:rPr lang="en-US" sz="1400" dirty="0"/>
              <a:t>column</a:t>
            </a:r>
            <a:r>
              <a:rPr lang="en-US" sz="1600" dirty="0"/>
              <a:t>.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You will then see a pop out that will tell you if your enrollment was accepted.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Depending on how your Section has been set up, your enrollment may need to be confirmed by the instructor.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179513"/>
            <a:ext cx="57007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676525"/>
            <a:ext cx="32956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My SAM Assignments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822450"/>
            <a:ext cx="48942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48250" y="1390650"/>
            <a:ext cx="4095750" cy="43703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On your homepage the SAM Calendar will show you your daily assignments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You can change this view by clicking on the navigation bar (highlighted by the </a:t>
            </a:r>
            <a:r>
              <a:rPr lang="en-US" altLang="en-US" sz="1400" b="1">
                <a:solidFill>
                  <a:srgbClr val="00B050"/>
                </a:solidFill>
                <a:latin typeface="Arial" panose="020B0604020202020204" pitchFamily="34" charset="0"/>
              </a:rPr>
              <a:t>green </a:t>
            </a:r>
            <a:r>
              <a:rPr lang="en-US" altLang="en-US" sz="1400">
                <a:latin typeface="Arial" panose="020B0604020202020204" pitchFamily="34" charset="0"/>
              </a:rPr>
              <a:t>arrow).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You can filter what Assignments appear on the calendar by turning on and off the filters (highlighted by the </a:t>
            </a:r>
            <a:r>
              <a:rPr lang="en-US" altLang="en-US" sz="1400">
                <a:solidFill>
                  <a:srgbClr val="00B0F0"/>
                </a:solidFill>
                <a:latin typeface="Arial" panose="020B0604020202020204" pitchFamily="34" charset="0"/>
              </a:rPr>
              <a:t>blue </a:t>
            </a:r>
            <a:r>
              <a:rPr lang="en-US" altLang="en-US" sz="1400">
                <a:latin typeface="Arial" panose="020B0604020202020204" pitchFamily="34" charset="0"/>
              </a:rPr>
              <a:t>arrow).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View SAM updates and notifications by clicking on the Notifications icon in the upper right hand side of the page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To launch an Assignment, click on </a:t>
            </a:r>
            <a:r>
              <a:rPr lang="en-US" altLang="en-US" sz="1400" b="1">
                <a:latin typeface="Arial" panose="020B0604020202020204" pitchFamily="34" charset="0"/>
              </a:rPr>
              <a:t>SAM Assignments </a:t>
            </a:r>
            <a:r>
              <a:rPr lang="en-US" altLang="en-US" sz="1400">
                <a:latin typeface="Arial" panose="020B0604020202020204" pitchFamily="34" charset="0"/>
              </a:rPr>
              <a:t>on the navigation bar, then click the Assignment link.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00325" y="2200275"/>
            <a:ext cx="8382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38525" y="2466975"/>
            <a:ext cx="8382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Access MindTap Reader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252788"/>
            <a:ext cx="43719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500" y="1196975"/>
            <a:ext cx="3819525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/>
              <a:t>If your SAM 2013 account includes access to a MindTap Reader, review the following steps to launch it. </a:t>
            </a: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From your Calendar Click on </a:t>
            </a:r>
            <a:r>
              <a:rPr lang="en-US" b="1" dirty="0"/>
              <a:t>Always Available Assignments.</a:t>
            </a:r>
            <a:endParaRPr lang="en-US" dirty="0"/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Click on the MindTap Reader title to launch your MindTap Reader within SAM.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i="1" dirty="0"/>
              <a:t>**Note</a:t>
            </a:r>
            <a:r>
              <a:rPr lang="en-US" dirty="0"/>
              <a:t>: Your browser’s pop-up blockers must be turned off to view the e-book.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46291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94999" y="2952751"/>
            <a:ext cx="399000" cy="40957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Access MindTap Reader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81000" y="1787525"/>
            <a:ext cx="5905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18275" y="1295400"/>
            <a:ext cx="2473325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/>
              <a:t>MindTap Reader gives you full access to your reading assignments, as well as: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Flashcards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Search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Dictionary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Glossary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ReadSpeaker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Highlighter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Notepad/Evernote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Embedded videos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Access MindTap Reader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14475" y="1373188"/>
            <a:ext cx="6534150" cy="3303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181100" y="46767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MindTap gives you flexibility to access readings within SAM in a web browser or on a tablet.  Integrated Highlighting and Notes tabs allow you to create your own study guide as you read, while the ReadSpeaker feature reads chapter text aloud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Training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686300" y="2379663"/>
            <a:ext cx="4343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To launch a </a:t>
            </a:r>
            <a:r>
              <a:rPr lang="en-US" altLang="en-US" sz="1600" b="1">
                <a:latin typeface="Arial" panose="020B0604020202020204" pitchFamily="34" charset="0"/>
              </a:rPr>
              <a:t>SAM Training</a:t>
            </a:r>
            <a:r>
              <a:rPr lang="en-US" altLang="en-US" sz="1600">
                <a:latin typeface="Arial" panose="020B0604020202020204" pitchFamily="34" charset="0"/>
              </a:rPr>
              <a:t>, begin on your </a:t>
            </a:r>
            <a:r>
              <a:rPr lang="en-US" altLang="en-US" sz="1600" b="1">
                <a:latin typeface="Arial" panose="020B0604020202020204" pitchFamily="34" charset="0"/>
              </a:rPr>
              <a:t>Homepage Calendar </a:t>
            </a:r>
            <a:r>
              <a:rPr lang="en-US" altLang="en-US" sz="1600">
                <a:latin typeface="Arial" panose="020B0604020202020204" pitchFamily="34" charset="0"/>
              </a:rPr>
              <a:t>adjust the filters to leave only the </a:t>
            </a:r>
            <a:r>
              <a:rPr lang="en-US" altLang="en-US" sz="1600" b="1">
                <a:latin typeface="Arial" panose="020B0604020202020204" pitchFamily="34" charset="0"/>
              </a:rPr>
              <a:t>Trainings</a:t>
            </a:r>
            <a:r>
              <a:rPr lang="en-US" altLang="en-US" sz="1600">
                <a:latin typeface="Arial" panose="020B0604020202020204" pitchFamily="34" charset="0"/>
              </a:rPr>
              <a:t> highlighted.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Click the Training you would like to view on the Calendar.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To begin a Training click the name of the individual Training (for example “DC Chapter 2 The Internet Training”)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You will then see a pop out where you will then click </a:t>
            </a:r>
            <a:r>
              <a:rPr lang="en-US" altLang="en-US" sz="1600" b="1">
                <a:latin typeface="Arial" panose="020B0604020202020204" pitchFamily="34" charset="0"/>
              </a:rPr>
              <a:t>Start </a:t>
            </a:r>
            <a:r>
              <a:rPr lang="en-US" altLang="en-US" sz="1600">
                <a:latin typeface="Arial" panose="020B0604020202020204" pitchFamily="34" charset="0"/>
              </a:rPr>
              <a:t>to begin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379663"/>
            <a:ext cx="4465637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04775" y="1504950"/>
            <a:ext cx="885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SAM 2013 offers simulated Trainings focused in Microsoft Office, Windows, Internet Explorer and Computer Concepts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871913"/>
            <a:ext cx="3157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Training-Office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14338" y="1600200"/>
            <a:ext cx="61087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858000" y="1600200"/>
            <a:ext cx="21764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Training landing screen takes you to the </a:t>
            </a:r>
            <a:r>
              <a:rPr lang="en-US" altLang="en-US" sz="1800" b="1">
                <a:latin typeface="Arial" panose="020B0604020202020204" pitchFamily="34" charset="0"/>
              </a:rPr>
              <a:t>Intro</a:t>
            </a:r>
            <a:r>
              <a:rPr lang="en-US" altLang="en-US" sz="1800">
                <a:latin typeface="Arial" panose="020B0604020202020204" pitchFamily="34" charset="0"/>
              </a:rPr>
              <a:t> mode, which provides a written description of the task, alternative methods to complete the task, and hints for completing the task using a Mac.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Training-Office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7814" t="29287" r="30810" b="12667"/>
          <a:stretch/>
        </p:blipFill>
        <p:spPr bwMode="auto">
          <a:xfrm>
            <a:off x="358775" y="1535113"/>
            <a:ext cx="45720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1416050"/>
            <a:ext cx="3581400" cy="455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/>
              <a:t>SAM offers 3 training methods to help you master Microsoft Office, Windows, and Internet Explorer. </a:t>
            </a:r>
          </a:p>
          <a:p>
            <a:pPr marL="282575" indent="-282575" eaLnBrk="1" hangingPunct="1">
              <a:buFont typeface="+mj-lt"/>
              <a:buAutoNum type="arabicPeriod"/>
              <a:defRPr/>
            </a:pPr>
            <a:r>
              <a:rPr lang="en-US" b="1" dirty="0"/>
              <a:t>Observe: </a:t>
            </a:r>
            <a:r>
              <a:rPr lang="en-US" dirty="0"/>
              <a:t>Provides audio and visual instructions. </a:t>
            </a:r>
          </a:p>
          <a:p>
            <a:pPr marL="282575" indent="-282575" eaLnBrk="1" hangingPunct="1">
              <a:buFont typeface="+mj-lt"/>
              <a:buAutoNum type="arabicPeriod"/>
              <a:defRPr/>
            </a:pPr>
            <a:r>
              <a:rPr lang="en-US" b="1" dirty="0"/>
              <a:t>Practice: </a:t>
            </a:r>
            <a:r>
              <a:rPr lang="en-US" dirty="0"/>
              <a:t>Helps you perform the task using audio and visual prompts. </a:t>
            </a:r>
          </a:p>
          <a:p>
            <a:pPr marL="282575" indent="-282575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/>
              <a:t>Apply: </a:t>
            </a:r>
            <a:r>
              <a:rPr lang="en-US" dirty="0"/>
              <a:t>Allows you to perform the task on your own.</a:t>
            </a:r>
          </a:p>
          <a:p>
            <a:pPr eaLnBrk="1" hangingPunct="1">
              <a:defRPr/>
            </a:pPr>
            <a:r>
              <a:rPr lang="en-US" dirty="0"/>
              <a:t>To receive credit on a Training task, you must complete the task in the </a:t>
            </a:r>
            <a:r>
              <a:rPr lang="en-US" b="1" dirty="0"/>
              <a:t>Apply</a:t>
            </a:r>
            <a:r>
              <a:rPr lang="en-US" dirty="0"/>
              <a:t> mode and click the </a:t>
            </a:r>
            <a:r>
              <a:rPr lang="en-US" b="1" dirty="0"/>
              <a:t>Task Complete </a:t>
            </a:r>
            <a:r>
              <a:rPr lang="en-US" dirty="0"/>
              <a:t>button.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Initial Set Up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528763"/>
            <a:ext cx="8229600" cy="4510087"/>
          </a:xfrm>
        </p:spPr>
        <p:txBody>
          <a:bodyPr>
            <a:spAutoFit/>
          </a:bodyPr>
          <a:lstStyle/>
          <a:p>
            <a:pPr marL="609600" indent="-6096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mtClean="0">
                <a:ea typeface="ヒラギノ角ゴ Pro W3" charset="-128"/>
              </a:rPr>
              <a:t>Welcome to SAM 2013! Before getting started, ensure that you are connected to the Internet. </a:t>
            </a:r>
          </a:p>
          <a:p>
            <a:pPr marL="609600" indent="-6096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mtClean="0">
                <a:ea typeface="ヒラギノ角ゴ Pro W3" charset="-128"/>
              </a:rPr>
              <a:t>Launch your web browser (Internet Explorer, Firefox,  Safari).</a:t>
            </a:r>
          </a:p>
          <a:p>
            <a:pPr marL="609600" indent="-6096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mtClean="0">
                <a:ea typeface="ヒラギノ角ゴ Pro W3" charset="-128"/>
              </a:rPr>
              <a:t>Enter the URL </a:t>
            </a:r>
            <a:r>
              <a:rPr lang="en-US" altLang="en-US" u="sng" smtClean="0">
                <a:ea typeface="ヒラギノ角ゴ Pro W3" charset="-128"/>
                <a:hlinkClick r:id="rId2"/>
              </a:rPr>
              <a:t>http://sam.cengage.com</a:t>
            </a:r>
            <a:r>
              <a:rPr lang="en-US" altLang="en-US" smtClean="0">
                <a:ea typeface="ヒラギノ角ゴ Pro W3" charset="-128"/>
              </a:rPr>
              <a:t> to visit the SAM login page</a:t>
            </a:r>
            <a:r>
              <a:rPr lang="en-US" altLang="en-US" sz="2400" smtClean="0">
                <a:ea typeface="ヒラギノ角ゴ Pro W3" charset="-128"/>
              </a:rPr>
              <a:t>.</a:t>
            </a:r>
          </a:p>
          <a:p>
            <a:pPr marL="609600" indent="-609600"/>
            <a:endParaRPr lang="en-US" altLang="en-US" smtClean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Training-Concepts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552825" y="919163"/>
            <a:ext cx="4629150" cy="309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7200" y="1700213"/>
            <a:ext cx="2543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SAM 2013 also helps you master important Computer Concepts with over 800 minutes of audio-visual Training labs. 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95288" y="4111625"/>
            <a:ext cx="86820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latin typeface="Arial" panose="020B0604020202020204" pitchFamily="34" charset="0"/>
              </a:rPr>
              <a:t>Introduction: </a:t>
            </a:r>
            <a:r>
              <a:rPr lang="en-US" altLang="en-US" sz="1800">
                <a:latin typeface="Arial" panose="020B0604020202020204" pitchFamily="34" charset="0"/>
              </a:rPr>
              <a:t>Provides a contextual overview of the topics covered in each Training lab.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latin typeface="Arial" panose="020B0604020202020204" pitchFamily="34" charset="0"/>
              </a:rPr>
              <a:t>Observe: </a:t>
            </a:r>
            <a:r>
              <a:rPr lang="en-US" altLang="en-US" sz="1800">
                <a:latin typeface="Arial" panose="020B0604020202020204" pitchFamily="34" charset="0"/>
              </a:rPr>
              <a:t>Provides audio and visual instruction for Computer Concepts topics. </a:t>
            </a:r>
            <a:r>
              <a:rPr lang="en-US" altLang="en-US" sz="1800" i="1">
                <a:latin typeface="Arial" panose="020B0604020202020204" pitchFamily="34" charset="0"/>
              </a:rPr>
              <a:t>Note: </a:t>
            </a:r>
            <a:r>
              <a:rPr lang="en-US" altLang="en-US" sz="1800">
                <a:latin typeface="Arial" panose="020B0604020202020204" pitchFamily="34" charset="0"/>
              </a:rPr>
              <a:t>Closed captioning is available for both Introduction and Observe modes.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latin typeface="Arial" panose="020B0604020202020204" pitchFamily="34" charset="0"/>
              </a:rPr>
              <a:t>Apply: </a:t>
            </a:r>
            <a:r>
              <a:rPr lang="en-US" altLang="en-US" sz="1800">
                <a:latin typeface="Arial" panose="020B0604020202020204" pitchFamily="34" charset="0"/>
              </a:rPr>
              <a:t>Apply the concepts you’ve learned in the training lab with interactive reinforcement such as Drag and Drop and Matching activities.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Projects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238750" y="2316163"/>
            <a:ext cx="38290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To launch a </a:t>
            </a:r>
            <a:r>
              <a:rPr lang="en-US" sz="1600" b="1" dirty="0"/>
              <a:t>SAM Project</a:t>
            </a:r>
            <a:r>
              <a:rPr lang="en-US" sz="1600" dirty="0"/>
              <a:t>, begin on your </a:t>
            </a:r>
            <a:r>
              <a:rPr lang="en-US" sz="1600" b="1" dirty="0"/>
              <a:t>Homepage Calendar </a:t>
            </a:r>
            <a:r>
              <a:rPr lang="en-US" sz="1600" dirty="0"/>
              <a:t>adjust the filters to leave only the </a:t>
            </a:r>
            <a:r>
              <a:rPr lang="en-US" sz="1600" b="1" dirty="0"/>
              <a:t>Projects</a:t>
            </a:r>
            <a:r>
              <a:rPr lang="en-US" sz="1600" dirty="0"/>
              <a:t> highlighted.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Click the Project you would like to view on the Calendar.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To begin a Project click the name of the individual Project (for example “SC Excel CH1 Project”)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You will then see a pop out where you will then click </a:t>
            </a:r>
            <a:r>
              <a:rPr lang="en-US" sz="1600" b="1" dirty="0"/>
              <a:t>Start </a:t>
            </a:r>
            <a:r>
              <a:rPr lang="en-US" sz="1600" dirty="0"/>
              <a:t>to begin</a:t>
            </a: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6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287588"/>
            <a:ext cx="4970462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04775" y="1524000"/>
            <a:ext cx="896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With SAM Projects, you work directly in Microsoft Office 2013 to complete a real-world project using step-by-step instructions.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535363"/>
            <a:ext cx="3362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Projects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097088"/>
            <a:ext cx="624522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33375" y="1409700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After launching a Project, </a:t>
            </a:r>
            <a:r>
              <a:rPr lang="en-US" altLang="en-US" sz="1800" b="1">
                <a:latin typeface="Arial" panose="020B0604020202020204" pitchFamily="34" charset="0"/>
              </a:rPr>
              <a:t>download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 b="1">
                <a:latin typeface="Arial" panose="020B0604020202020204" pitchFamily="34" charset="0"/>
              </a:rPr>
              <a:t>save</a:t>
            </a:r>
            <a:r>
              <a:rPr lang="en-US" altLang="en-US" sz="1800">
                <a:latin typeface="Arial" panose="020B0604020202020204" pitchFamily="34" charset="0"/>
              </a:rPr>
              <a:t> the </a:t>
            </a:r>
            <a:r>
              <a:rPr lang="en-US" altLang="en-US" sz="1800" b="1">
                <a:latin typeface="Arial" panose="020B0604020202020204" pitchFamily="34" charset="0"/>
              </a:rPr>
              <a:t>Instructions</a:t>
            </a:r>
            <a:r>
              <a:rPr lang="en-US" altLang="en-US" sz="1800">
                <a:latin typeface="Arial" panose="020B0604020202020204" pitchFamily="34" charset="0"/>
              </a:rPr>
              <a:t>, personalized </a:t>
            </a:r>
            <a:r>
              <a:rPr lang="en-US" altLang="en-US" sz="1800" b="1">
                <a:latin typeface="Arial" panose="020B0604020202020204" pitchFamily="34" charset="0"/>
              </a:rPr>
              <a:t>Start</a:t>
            </a:r>
            <a:r>
              <a:rPr lang="en-US" altLang="en-US" sz="1800">
                <a:latin typeface="Arial" panose="020B0604020202020204" pitchFamily="34" charset="0"/>
              </a:rPr>
              <a:t> file, and any support files (if available) to your computer, USB drive, or another 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Sample Instruction File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4800" y="1828800"/>
            <a:ext cx="388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latin typeface="Arial" panose="020B0604020202020204" pitchFamily="34" charset="0"/>
              </a:rPr>
              <a:t>The Project </a:t>
            </a:r>
            <a:r>
              <a:rPr lang="en-US" altLang="en-US" sz="1800" b="1">
                <a:latin typeface="Arial" panose="020B0604020202020204" pitchFamily="34" charset="0"/>
              </a:rPr>
              <a:t>Instruction </a:t>
            </a:r>
            <a:r>
              <a:rPr lang="en-US" altLang="en-US" sz="1800">
                <a:latin typeface="Arial" panose="020B0604020202020204" pitchFamily="34" charset="0"/>
              </a:rPr>
              <a:t>file contains: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Project Description</a:t>
            </a:r>
            <a:r>
              <a:rPr lang="en-US" altLang="en-US" sz="1800">
                <a:latin typeface="Arial" panose="020B0604020202020204" pitchFamily="34" charset="0"/>
              </a:rPr>
              <a:t>, a real-world case scenario.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Getting Started </a:t>
            </a:r>
            <a:r>
              <a:rPr lang="en-US" altLang="en-US" sz="1800">
                <a:latin typeface="Arial" panose="020B0604020202020204" pitchFamily="34" charset="0"/>
              </a:rPr>
              <a:t>section, including important information for saving your Project files.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Project Steps </a:t>
            </a:r>
            <a:r>
              <a:rPr lang="en-US" altLang="en-US" sz="1800">
                <a:latin typeface="Arial" panose="020B0604020202020204" pitchFamily="34" charset="0"/>
              </a:rPr>
              <a:t>to complete the Project.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Final Figure </a:t>
            </a:r>
            <a:r>
              <a:rPr lang="en-US" altLang="en-US" sz="1800">
                <a:latin typeface="Arial" panose="020B0604020202020204" pitchFamily="34" charset="0"/>
              </a:rPr>
              <a:t>to refer to while completing the Project.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79488"/>
            <a:ext cx="44196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Sample Start Files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03225" y="1220788"/>
            <a:ext cx="31654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343400" y="1143000"/>
            <a:ext cx="3860800" cy="27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4113213"/>
            <a:ext cx="495300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/>
              <a:t>Complete all Project work using your personalized </a:t>
            </a:r>
            <a:r>
              <a:rPr lang="en-US" b="1" dirty="0"/>
              <a:t>Start</a:t>
            </a:r>
            <a:r>
              <a:rPr lang="en-US" dirty="0"/>
              <a:t> file, which has your name encrypted in it.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/>
              <a:t>Be sure to follow all of the Project Step instructions and to </a:t>
            </a:r>
            <a:r>
              <a:rPr lang="en-US" b="1" dirty="0"/>
              <a:t>save </a:t>
            </a:r>
            <a:r>
              <a:rPr lang="en-US" dirty="0"/>
              <a:t>your completed file before submitting it for grading.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Submit for Grading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81625" y="1676400"/>
            <a:ext cx="35337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When you’ve completed your Project, revisit the SAM site.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Under </a:t>
            </a:r>
            <a:r>
              <a:rPr lang="en-US" altLang="en-US" sz="1600" b="1">
                <a:latin typeface="Arial" panose="020B0604020202020204" pitchFamily="34" charset="0"/>
              </a:rPr>
              <a:t>Assignment Submission</a:t>
            </a:r>
            <a:r>
              <a:rPr lang="en-US" altLang="en-US" sz="1600">
                <a:latin typeface="Arial" panose="020B0604020202020204" pitchFamily="34" charset="0"/>
              </a:rPr>
              <a:t>,</a:t>
            </a:r>
            <a:r>
              <a:rPr lang="en-US" altLang="en-US" sz="1600" b="1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click </a:t>
            </a:r>
            <a:r>
              <a:rPr lang="en-US" altLang="en-US" sz="1600" b="1">
                <a:latin typeface="Arial" panose="020B0604020202020204" pitchFamily="34" charset="0"/>
              </a:rPr>
              <a:t>Browse</a:t>
            </a:r>
            <a:r>
              <a:rPr lang="en-US" altLang="en-US" sz="1600">
                <a:latin typeface="Arial" panose="020B0604020202020204" pitchFamily="34" charset="0"/>
              </a:rPr>
              <a:t> to select your saved Project file, then click </a:t>
            </a:r>
            <a:r>
              <a:rPr lang="en-US" altLang="en-US" sz="1600" b="1">
                <a:latin typeface="Arial" panose="020B0604020202020204" pitchFamily="34" charset="0"/>
              </a:rPr>
              <a:t>Submit.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You will see a screen that confirms your Project has been uploaded and meets the correct virus scan requirements, file size, and format.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727575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Graded File Summary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81000" y="1066800"/>
            <a:ext cx="4386263" cy="263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4435" t="16631" r="11292" b="7377"/>
          <a:stretch/>
        </p:blipFill>
        <p:spPr bwMode="auto">
          <a:xfrm>
            <a:off x="381000" y="3810000"/>
            <a:ext cx="43862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7263" y="1287463"/>
            <a:ext cx="4471987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After submitting your Project, view your grade and generate a </a:t>
            </a:r>
            <a:r>
              <a:rPr lang="en-US" b="1" dirty="0"/>
              <a:t>Project Study Guide</a:t>
            </a:r>
            <a:r>
              <a:rPr lang="en-US" dirty="0"/>
              <a:t> by clicking </a:t>
            </a:r>
            <a:r>
              <a:rPr lang="en-US" b="1" dirty="0"/>
              <a:t>Results</a:t>
            </a:r>
            <a:r>
              <a:rPr lang="en-US" dirty="0"/>
              <a:t> on the navigation bar.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Select </a:t>
            </a:r>
            <a:r>
              <a:rPr lang="en-US" b="1" dirty="0"/>
              <a:t>Project</a:t>
            </a:r>
            <a:r>
              <a:rPr lang="en-US" dirty="0"/>
              <a:t> from the Report Type dropdown and </a:t>
            </a:r>
            <a:r>
              <a:rPr lang="en-US" b="1" dirty="0"/>
              <a:t>Download Submitted Projects </a:t>
            </a:r>
            <a:r>
              <a:rPr lang="en-US" dirty="0"/>
              <a:t>from the Report dropdown.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Click the </a:t>
            </a:r>
            <a:r>
              <a:rPr lang="en-US" b="1" dirty="0"/>
              <a:t>Download</a:t>
            </a:r>
            <a:r>
              <a:rPr lang="en-US" dirty="0"/>
              <a:t> link next to the Project name to download your </a:t>
            </a:r>
            <a:r>
              <a:rPr lang="en-US" b="1" dirty="0"/>
              <a:t>Graded Summary Report</a:t>
            </a:r>
            <a:r>
              <a:rPr lang="en-US" dirty="0"/>
              <a:t>.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This report provides detailed comments explaining why point deductions were made, as well as call-outs inserted directly into your submitted Project to help you pinpoint and correct errors.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Project Study Guide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325" y="1500188"/>
            <a:ext cx="8534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From the </a:t>
            </a:r>
            <a:r>
              <a:rPr lang="en-US" altLang="en-US" sz="1800" b="1">
                <a:latin typeface="Arial" panose="020B0604020202020204" pitchFamily="34" charset="0"/>
              </a:rPr>
              <a:t>Reports </a:t>
            </a:r>
            <a:r>
              <a:rPr lang="en-US" altLang="en-US" sz="1800">
                <a:latin typeface="Arial" panose="020B0604020202020204" pitchFamily="34" charset="0"/>
              </a:rPr>
              <a:t>tab, you can also generate a </a:t>
            </a:r>
            <a:r>
              <a:rPr lang="en-US" altLang="en-US" sz="1800" b="1">
                <a:latin typeface="Arial" panose="020B0604020202020204" pitchFamily="34" charset="0"/>
              </a:rPr>
              <a:t>Project Study Guide</a:t>
            </a:r>
            <a:r>
              <a:rPr lang="en-US" altLang="en-US" sz="18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Items with </a:t>
            </a:r>
            <a:r>
              <a:rPr lang="en-US" altLang="en-US" sz="1800" b="1">
                <a:latin typeface="Arial" panose="020B0604020202020204" pitchFamily="34" charset="0"/>
              </a:rPr>
              <a:t>Study Guides </a:t>
            </a:r>
            <a:r>
              <a:rPr lang="en-US" altLang="en-US" sz="1800">
                <a:latin typeface="Arial" panose="020B0604020202020204" pitchFamily="34" charset="0"/>
              </a:rPr>
              <a:t>available have an icon in the Study Guide column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The Study Guide lists each step in the project with remediation that refers to the pages in your textbook or MindTap Reader, along with links to SAM Training tasks. 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03">
            <a:off x="5584825" y="3017838"/>
            <a:ext cx="32861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90888"/>
            <a:ext cx="55324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Exams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500" y="1209675"/>
            <a:ext cx="4219575" cy="518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To launch a </a:t>
            </a:r>
            <a:r>
              <a:rPr lang="en-US" sz="1600" b="1" dirty="0"/>
              <a:t>SAM Exam</a:t>
            </a:r>
            <a:r>
              <a:rPr lang="en-US" sz="1600" dirty="0"/>
              <a:t>, begin on your </a:t>
            </a:r>
            <a:r>
              <a:rPr lang="en-US" sz="1600" b="1" dirty="0"/>
              <a:t>Homepage Calendar </a:t>
            </a:r>
            <a:r>
              <a:rPr lang="en-US" sz="1600" dirty="0"/>
              <a:t>adjust the filters to leave only the </a:t>
            </a:r>
            <a:r>
              <a:rPr lang="en-US" sz="1600" b="1" dirty="0"/>
              <a:t>Exams</a:t>
            </a:r>
            <a:r>
              <a:rPr lang="en-US" sz="1600" dirty="0"/>
              <a:t> highlighted.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Click the Exam you would like to view on the Calendar.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To begin a Exam click the name of the individual Project (for example “DC chapter 3 Mobile Devices Exam”)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Review your Exam details, which may include: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Instructions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Time limit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Number of chances at each question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Number of retakes of entire exam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You will then see a pop out where you will then click </a:t>
            </a:r>
            <a:r>
              <a:rPr lang="en-US" sz="1600" b="1" dirty="0"/>
              <a:t>Start </a:t>
            </a:r>
            <a:r>
              <a:rPr lang="en-US" sz="1600" dirty="0"/>
              <a:t>to begin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58950"/>
            <a:ext cx="4719637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67038"/>
            <a:ext cx="3179763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SAM 2013 Exams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371600"/>
            <a:ext cx="3540125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830638" y="1033463"/>
            <a:ext cx="5237162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3338" y="3481388"/>
            <a:ext cx="3711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>
                <a:latin typeface="Arial" panose="020B0604020202020204" pitchFamily="34" charset="0"/>
              </a:rPr>
              <a:t>Task List. Use this list to jump from task to task.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>
                <a:latin typeface="Arial" panose="020B0604020202020204" pitchFamily="34" charset="0"/>
              </a:rPr>
              <a:t>Task ID number.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>
                <a:latin typeface="Arial" panose="020B0604020202020204" pitchFamily="34" charset="0"/>
              </a:rPr>
              <a:t>Question Label. Back and forward arrows allow you to jump between tasks.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3338" y="4911725"/>
            <a:ext cx="9034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4.	Time remaining (if set by instructor), and number of attempts remaining per      question.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5.    Description of the task you must perform. </a:t>
            </a:r>
          </a:p>
          <a:p>
            <a:pPr eaLnBrk="1" hangingPunct="1">
              <a:spcBef>
                <a:spcPct val="0"/>
              </a:spcBef>
              <a:buFontTx/>
              <a:buAutoNum type="arabicPeriod" startAt="6"/>
            </a:pPr>
            <a:r>
              <a:rPr lang="en-US" altLang="en-US" sz="1600">
                <a:latin typeface="Arial" panose="020B0604020202020204" pitchFamily="34" charset="0"/>
              </a:rPr>
              <a:t>Simulation of the application where you will complete the task. </a:t>
            </a:r>
          </a:p>
          <a:p>
            <a:pPr eaLnBrk="1" hangingPunct="1">
              <a:spcBef>
                <a:spcPct val="0"/>
              </a:spcBef>
              <a:buFontTx/>
              <a:buAutoNum type="arabicPeriod" startAt="6"/>
            </a:pPr>
            <a:r>
              <a:rPr lang="en-US" altLang="en-US" sz="1600">
                <a:latin typeface="Arial" panose="020B0604020202020204" pitchFamily="34" charset="0"/>
              </a:rPr>
              <a:t>Exit button. Once you start the exam, you cannot exit without scoring your exam performance.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40113" y="3124200"/>
            <a:ext cx="438150" cy="1355725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01352" y="4017611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191000"/>
            <a:ext cx="304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3581400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267200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6911" y="4034135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8829" y="4017610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7911" y="2265988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Logging into SAM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524000"/>
            <a:ext cx="34290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1" hangingPunct="1">
              <a:buFont typeface="Arial" pitchFamily="34" charset="0"/>
              <a:buChar char="•"/>
              <a:defRPr/>
            </a:pPr>
            <a:r>
              <a:rPr lang="en-US" b="1" u="sng" dirty="0"/>
              <a:t>For new SAM 2013 users: </a:t>
            </a:r>
          </a:p>
          <a:p>
            <a:pPr marL="228600" eaLnBrk="1" hangingPunct="1">
              <a:spcAft>
                <a:spcPts val="1200"/>
              </a:spcAft>
              <a:defRPr/>
            </a:pPr>
            <a:r>
              <a:rPr lang="en-US" dirty="0"/>
              <a:t>Click the </a:t>
            </a:r>
            <a:r>
              <a:rPr lang="en-US" b="1" dirty="0"/>
              <a:t>New User </a:t>
            </a:r>
            <a:r>
              <a:rPr lang="en-US" dirty="0"/>
              <a:t>button and follow the on-screen prompts to create your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SAM 2013 account.</a:t>
            </a:r>
          </a:p>
          <a:p>
            <a:pPr marL="228600" indent="-2286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New users can also click on </a:t>
            </a:r>
            <a:r>
              <a:rPr lang="en-US" b="1" dirty="0"/>
              <a:t>Watch a video </a:t>
            </a:r>
            <a:r>
              <a:rPr lang="en-US" dirty="0"/>
              <a:t>to see step-by-step instructions for creating a SAM account. </a:t>
            </a:r>
          </a:p>
          <a:p>
            <a:pPr marL="228600" indent="-228600" eaLnBrk="1" hangingPunct="1">
              <a:buFont typeface="Arial" pitchFamily="34" charset="0"/>
              <a:buChar char="•"/>
              <a:defRPr/>
            </a:pPr>
            <a:r>
              <a:rPr lang="en-US" b="1" u="sng" dirty="0"/>
              <a:t>For existing SAM 2013 users: </a:t>
            </a:r>
            <a:r>
              <a:rPr lang="en-US" dirty="0"/>
              <a:t>Enter your </a:t>
            </a:r>
            <a:r>
              <a:rPr lang="en-US" b="1" dirty="0"/>
              <a:t>username</a:t>
            </a:r>
            <a:r>
              <a:rPr lang="en-US" dirty="0"/>
              <a:t> and </a:t>
            </a:r>
            <a:r>
              <a:rPr lang="en-US" b="1" dirty="0"/>
              <a:t>password</a:t>
            </a:r>
            <a:r>
              <a:rPr lang="en-US" dirty="0"/>
              <a:t>, then click the </a:t>
            </a:r>
          </a:p>
          <a:p>
            <a:pPr marL="228600" eaLnBrk="1" hangingPunct="1">
              <a:spcAft>
                <a:spcPts val="1200"/>
              </a:spcAft>
              <a:defRPr/>
            </a:pPr>
            <a:r>
              <a:rPr lang="en-US" b="1" dirty="0"/>
              <a:t>Login </a:t>
            </a:r>
            <a:r>
              <a:rPr lang="en-US" dirty="0"/>
              <a:t>button.</a:t>
            </a:r>
            <a:endParaRPr lang="en-US" b="1" dirty="0"/>
          </a:p>
          <a:p>
            <a:pPr marL="228600" indent="-228600" eaLnBrk="1" hangingPunct="1"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1555750"/>
            <a:ext cx="5494337" cy="408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Exam Study Guide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413250" y="2921000"/>
            <a:ext cx="4643438" cy="283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28600" y="2311400"/>
            <a:ext cx="40513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To access your Exam results and </a:t>
            </a:r>
            <a:r>
              <a:rPr lang="en-US" altLang="en-US" sz="1800" b="1">
                <a:latin typeface="Arial" panose="020B0604020202020204" pitchFamily="34" charset="0"/>
              </a:rPr>
              <a:t>Study Guide</a:t>
            </a:r>
            <a:r>
              <a:rPr lang="en-US" altLang="en-US" sz="1800">
                <a:latin typeface="Arial" panose="020B0604020202020204" pitchFamily="34" charset="0"/>
              </a:rPr>
              <a:t>, click on </a:t>
            </a:r>
            <a:r>
              <a:rPr lang="en-US" altLang="en-US" sz="1800" b="1">
                <a:latin typeface="Arial" panose="020B0604020202020204" pitchFamily="34" charset="0"/>
              </a:rPr>
              <a:t>Reports</a:t>
            </a:r>
            <a:r>
              <a:rPr lang="en-US" altLang="en-US" sz="1800">
                <a:latin typeface="Arial" panose="020B0604020202020204" pitchFamily="34" charset="0"/>
              </a:rPr>
              <a:t> on the navigation tab. Deselect all filters except </a:t>
            </a:r>
            <a:r>
              <a:rPr lang="en-US" altLang="en-US" sz="1800" b="1">
                <a:latin typeface="Arial" panose="020B0604020202020204" pitchFamily="34" charset="0"/>
              </a:rPr>
              <a:t>Exam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Items with </a:t>
            </a:r>
            <a:r>
              <a:rPr lang="en-US" altLang="en-US" sz="1800" b="1">
                <a:latin typeface="Arial" panose="020B0604020202020204" pitchFamily="34" charset="0"/>
              </a:rPr>
              <a:t>Study Guides </a:t>
            </a:r>
            <a:r>
              <a:rPr lang="en-US" altLang="en-US" sz="1800">
                <a:latin typeface="Arial" panose="020B0604020202020204" pitchFamily="34" charset="0"/>
              </a:rPr>
              <a:t>available have an icon in the Study Guide column</a:t>
            </a:r>
            <a:endParaRPr lang="en-US" altLang="en-US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You can launch Training tasks directly from the links in the Study Guide.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62075"/>
            <a:ext cx="5067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Dropbox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295650" y="2936875"/>
            <a:ext cx="57721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To access Dropbox, click on the </a:t>
            </a:r>
            <a:r>
              <a:rPr lang="en-US" altLang="en-US" sz="1800" b="1">
                <a:latin typeface="Arial" panose="020B0604020202020204" pitchFamily="34" charset="0"/>
              </a:rPr>
              <a:t>Dropbox</a:t>
            </a:r>
            <a:r>
              <a:rPr lang="en-US" altLang="en-US" sz="1800">
                <a:latin typeface="Arial" panose="020B0604020202020204" pitchFamily="34" charset="0"/>
              </a:rPr>
              <a:t> button on the navigation tab.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On the landing screen of the Dropbox page, select your </a:t>
            </a:r>
            <a:r>
              <a:rPr lang="en-US" altLang="en-US" sz="1800" b="1">
                <a:latin typeface="Arial" panose="020B0604020202020204" pitchFamily="34" charset="0"/>
              </a:rPr>
              <a:t>Section</a:t>
            </a:r>
            <a:r>
              <a:rPr lang="en-US" altLang="en-US" sz="1800">
                <a:latin typeface="Arial" panose="020B0604020202020204" pitchFamily="34" charset="0"/>
              </a:rPr>
              <a:t> from the dropdown menu; click </a:t>
            </a:r>
            <a:r>
              <a:rPr lang="en-US" altLang="en-US" sz="1800" b="1">
                <a:latin typeface="Arial" panose="020B0604020202020204" pitchFamily="34" charset="0"/>
              </a:rPr>
              <a:t>OK</a:t>
            </a:r>
            <a:r>
              <a:rPr lang="en-US" altLang="en-US" sz="18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To submit a file in Dropbox, click on the </a:t>
            </a:r>
            <a:r>
              <a:rPr lang="en-US" altLang="en-US" sz="1800" b="1">
                <a:latin typeface="Arial" panose="020B0604020202020204" pitchFamily="34" charset="0"/>
              </a:rPr>
              <a:t>Submit New Fil</a:t>
            </a:r>
            <a:r>
              <a:rPr lang="en-US" altLang="en-US" sz="1800">
                <a:latin typeface="Arial" panose="020B0604020202020204" pitchFamily="34" charset="0"/>
              </a:rPr>
              <a:t>e button.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In the resulting window, click on the </a:t>
            </a:r>
            <a:r>
              <a:rPr lang="en-US" altLang="en-US" sz="1800" b="1">
                <a:latin typeface="Arial" panose="020B0604020202020204" pitchFamily="34" charset="0"/>
              </a:rPr>
              <a:t>Browse</a:t>
            </a:r>
            <a:r>
              <a:rPr lang="en-US" altLang="en-US" sz="1800">
                <a:latin typeface="Arial" panose="020B0604020202020204" pitchFamily="34" charset="0"/>
              </a:rPr>
              <a:t> button to select the desired file.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b="1">
                <a:latin typeface="Arial" panose="020B0604020202020204" pitchFamily="34" charset="0"/>
              </a:rPr>
              <a:t>Save</a:t>
            </a:r>
            <a:r>
              <a:rPr lang="en-US" altLang="en-US" sz="1800">
                <a:latin typeface="Arial" panose="020B0604020202020204" pitchFamily="34" charset="0"/>
              </a:rPr>
              <a:t> to submit your file.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179513"/>
            <a:ext cx="68389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35263"/>
            <a:ext cx="3114675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Gradebook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65125" y="3171825"/>
            <a:ext cx="84121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To access the </a:t>
            </a:r>
            <a:r>
              <a:rPr lang="en-US" altLang="en-US" sz="1600" b="1">
                <a:latin typeface="Arial" panose="020B0604020202020204" pitchFamily="34" charset="0"/>
              </a:rPr>
              <a:t>Gradebook</a:t>
            </a:r>
            <a:r>
              <a:rPr lang="en-US" altLang="en-US" sz="1600">
                <a:latin typeface="Arial" panose="020B0604020202020204" pitchFamily="34" charset="0"/>
              </a:rPr>
              <a:t>, click on </a:t>
            </a:r>
            <a:r>
              <a:rPr lang="en-US" altLang="en-US" sz="1600" b="1">
                <a:latin typeface="Arial" panose="020B0604020202020204" pitchFamily="34" charset="0"/>
              </a:rPr>
              <a:t>Gradbeook</a:t>
            </a:r>
            <a:r>
              <a:rPr lang="en-US" altLang="en-US" sz="1600">
                <a:latin typeface="Arial" panose="020B0604020202020204" pitchFamily="34" charset="0"/>
              </a:rPr>
              <a:t> on the Navigation bar. Select your section from the dropdown. Click </a:t>
            </a:r>
            <a:r>
              <a:rPr lang="en-US" altLang="en-US" sz="1600" b="1">
                <a:latin typeface="Arial" panose="020B0604020202020204" pitchFamily="34" charset="0"/>
              </a:rPr>
              <a:t>OK</a:t>
            </a:r>
            <a:r>
              <a:rPr lang="en-US" altLang="en-US" sz="16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Each type of Assignment (Exam, Project, Training) is listed with assignment weights and your score.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The number located in the parenthesis next to the assignment type indicates the number of assignments in that category. Click “+” to expand your view and see how you did on individual assignments. 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428750"/>
            <a:ext cx="70961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Questions?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5750" y="1765300"/>
            <a:ext cx="7924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Cengage offers “Getting Started with SAM” online training sessions to help you: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Create your user profile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Join a Section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Complete your assignments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Run reports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You can use the following link to browse and register for upcoming sessions: </a:t>
            </a:r>
            <a:r>
              <a:rPr lang="en-US" altLang="en-US" sz="2000" u="sng">
                <a:latin typeface="Arial" panose="020B0604020202020204" pitchFamily="34" charset="0"/>
                <a:hlinkClick r:id="rId2"/>
              </a:rPr>
              <a:t>http://www.cengage.com/training/students/sam</a:t>
            </a:r>
            <a:r>
              <a:rPr lang="en-US" altLang="en-US" sz="2000" u="sng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For general SAM assistance, please visit </a:t>
            </a:r>
            <a:r>
              <a:rPr lang="en-US" altLang="en-US" sz="2000">
                <a:latin typeface="Arial" panose="020B0604020202020204" pitchFamily="34" charset="0"/>
                <a:hlinkClick r:id="rId3"/>
              </a:rPr>
              <a:t>www.cengage.com/support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" name="Picture 2" descr="C:\Users\amacdonald\AppData\Local\Microsoft\Windows\Temporary Internet Files\Content.IE5\IIBL4QCR\MP9003167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187317"/>
            <a:ext cx="2209801" cy="1454785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Institution Key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293813" y="4295775"/>
            <a:ext cx="66309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Enter the </a:t>
            </a:r>
            <a:r>
              <a:rPr lang="en-US" altLang="en-US" sz="1800" b="1">
                <a:latin typeface="Arial" panose="020B0604020202020204" pitchFamily="34" charset="0"/>
              </a:rPr>
              <a:t>Institution Key </a:t>
            </a:r>
            <a:r>
              <a:rPr lang="en-US" altLang="en-US" sz="1800">
                <a:latin typeface="Arial" panose="020B0604020202020204" pitchFamily="34" charset="0"/>
              </a:rPr>
              <a:t>provided by your instructor. It will contain 8 digits in the form of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T2031171</a:t>
            </a:r>
            <a:r>
              <a:rPr lang="en-US" altLang="en-US" sz="1800" b="1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(Baylor University).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b="1">
                <a:latin typeface="Arial" panose="020B0604020202020204" pitchFamily="34" charset="0"/>
              </a:rPr>
              <a:t>Submit</a:t>
            </a:r>
            <a:r>
              <a:rPr lang="en-US" altLang="en-US" sz="1800">
                <a:latin typeface="Arial" panose="020B0604020202020204" pitchFamily="34" charset="0"/>
              </a:rPr>
              <a:t>. If the institution in the confirmation pop-up window is correct, click </a:t>
            </a:r>
            <a:r>
              <a:rPr lang="en-US" altLang="en-US" sz="1800" b="1">
                <a:latin typeface="Arial" panose="020B0604020202020204" pitchFamily="34" charset="0"/>
              </a:rPr>
              <a:t>OK. </a:t>
            </a:r>
            <a:r>
              <a:rPr lang="en-US" altLang="en-US" sz="1800">
                <a:latin typeface="Arial" panose="020B0604020202020204" pitchFamily="34" charset="0"/>
              </a:rPr>
              <a:t>If the correct institution name does not appear, click </a:t>
            </a:r>
            <a:r>
              <a:rPr lang="en-US" altLang="en-US" sz="1800" b="1">
                <a:latin typeface="Arial" panose="020B0604020202020204" pitchFamily="34" charset="0"/>
              </a:rPr>
              <a:t>Cancel</a:t>
            </a:r>
            <a:r>
              <a:rPr lang="en-US" altLang="en-US" sz="1800" b="1" i="1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and enter the correct code. 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03338"/>
            <a:ext cx="84105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Enter your SAM Key Code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222375" y="4037013"/>
            <a:ext cx="67056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If prompted, enter your 18-digit </a:t>
            </a:r>
            <a:r>
              <a:rPr lang="en-US" altLang="en-US" sz="1800" b="1">
                <a:latin typeface="Arial" panose="020B0604020202020204" pitchFamily="34" charset="0"/>
              </a:rPr>
              <a:t>Key Code</a:t>
            </a:r>
            <a:r>
              <a:rPr lang="en-US" altLang="en-US" sz="1800">
                <a:latin typeface="Arial" panose="020B0604020202020204" pitchFamily="34" charset="0"/>
              </a:rPr>
              <a:t>, then click </a:t>
            </a:r>
            <a:r>
              <a:rPr lang="en-US" altLang="en-US" sz="1800" b="1">
                <a:latin typeface="Arial" panose="020B0604020202020204" pitchFamily="34" charset="0"/>
              </a:rPr>
              <a:t>Save</a:t>
            </a:r>
            <a:r>
              <a:rPr lang="en-US" altLang="en-US" sz="18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If you’ve purchased SAM from CengageBrain/microsite, enter your Instant Access code here.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If you’ve purchased a SAM 2013 Printed Access Card, your access code can be found on the inside flap. Key Codes are case-sensitive.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990600"/>
            <a:ext cx="6070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Create a SAM User Profile 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638800" y="1524000"/>
            <a:ext cx="32766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You are now ready to set up your SAM 2013 User Account.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Fill in </a:t>
            </a:r>
            <a:r>
              <a:rPr lang="en-US" altLang="en-US" sz="1600" b="1">
                <a:latin typeface="Arial" panose="020B0604020202020204" pitchFamily="34" charset="0"/>
              </a:rPr>
              <a:t>all required fields  </a:t>
            </a:r>
            <a:r>
              <a:rPr lang="en-US" altLang="en-US" sz="1600">
                <a:latin typeface="Arial" panose="020B0604020202020204" pitchFamily="34" charset="0"/>
              </a:rPr>
              <a:t>marked by a red asterisk.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Your </a:t>
            </a:r>
            <a:r>
              <a:rPr lang="en-US" altLang="en-US" sz="1600" b="1">
                <a:latin typeface="Arial" panose="020B0604020202020204" pitchFamily="34" charset="0"/>
              </a:rPr>
              <a:t>username</a:t>
            </a:r>
            <a:r>
              <a:rPr lang="en-US" altLang="en-US" sz="1600">
                <a:latin typeface="Arial" panose="020B0604020202020204" pitchFamily="34" charset="0"/>
              </a:rPr>
              <a:t> must be a valid </a:t>
            </a:r>
            <a:r>
              <a:rPr lang="en-US" altLang="en-US" sz="1600" b="1">
                <a:latin typeface="Arial" panose="020B0604020202020204" pitchFamily="34" charset="0"/>
              </a:rPr>
              <a:t>email address</a:t>
            </a:r>
            <a:r>
              <a:rPr lang="en-US" altLang="en-US" sz="1600">
                <a:latin typeface="Arial" panose="020B0604020202020204" pitchFamily="34" charset="0"/>
              </a:rPr>
              <a:t>. Note that your username cannot be changed once it has been created.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Include a </a:t>
            </a:r>
            <a:r>
              <a:rPr lang="en-US" altLang="en-US" sz="1600" b="1">
                <a:latin typeface="Arial" panose="020B0604020202020204" pitchFamily="34" charset="0"/>
              </a:rPr>
              <a:t>secret question </a:t>
            </a:r>
            <a:r>
              <a:rPr lang="en-US" altLang="en-US" sz="1600">
                <a:latin typeface="Arial" panose="020B0604020202020204" pitchFamily="34" charset="0"/>
              </a:rPr>
              <a:t>and </a:t>
            </a:r>
            <a:r>
              <a:rPr lang="en-US" altLang="en-US" sz="1600" b="1">
                <a:latin typeface="Arial" panose="020B0604020202020204" pitchFamily="34" charset="0"/>
              </a:rPr>
              <a:t>answer</a:t>
            </a:r>
            <a:r>
              <a:rPr lang="en-US" altLang="en-US" sz="1600">
                <a:latin typeface="Arial" panose="020B0604020202020204" pitchFamily="34" charset="0"/>
              </a:rPr>
              <a:t> that can be used to retrieve your password.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600">
                <a:latin typeface="Arial" panose="020B0604020202020204" pitchFamily="34" charset="0"/>
              </a:rPr>
              <a:t>Click </a:t>
            </a:r>
            <a:r>
              <a:rPr lang="en-US" altLang="en-US" sz="1600" b="1">
                <a:latin typeface="Arial" panose="020B0604020202020204" pitchFamily="34" charset="0"/>
              </a:rPr>
              <a:t>Save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390650"/>
            <a:ext cx="411638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Profile Confirmation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524000"/>
            <a:ext cx="27432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Review and confirm the information entered is correct, then click </a:t>
            </a:r>
            <a:r>
              <a:rPr lang="en-US" b="1" dirty="0"/>
              <a:t>Confirm</a:t>
            </a:r>
            <a:r>
              <a:rPr lang="en-US" dirty="0"/>
              <a:t>. </a:t>
            </a:r>
          </a:p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If the information is not correct, click </a:t>
            </a:r>
            <a:r>
              <a:rPr lang="en-US" b="1" dirty="0"/>
              <a:t>Revise</a:t>
            </a:r>
            <a:r>
              <a:rPr lang="en-US" dirty="0"/>
              <a:t> to return to the prior screen. </a:t>
            </a:r>
          </a:p>
          <a:p>
            <a:pPr eaLnBrk="1" hangingPunct="1">
              <a:defRPr/>
            </a:pPr>
            <a:endParaRPr lang="en-US" sz="2200" dirty="0"/>
          </a:p>
        </p:txBody>
      </p:sp>
      <p:grpSp>
        <p:nvGrpSpPr>
          <p:cNvPr id="11268" name="Group 1"/>
          <p:cNvGrpSpPr>
            <a:grpSpLocks/>
          </p:cNvGrpSpPr>
          <p:nvPr/>
        </p:nvGrpSpPr>
        <p:grpSpPr bwMode="auto">
          <a:xfrm>
            <a:off x="590550" y="1524000"/>
            <a:ext cx="5124450" cy="4343400"/>
            <a:chOff x="590550" y="1524000"/>
            <a:chExt cx="5124450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590550" y="1524000"/>
              <a:ext cx="5124450" cy="4343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2038350"/>
              <a:ext cx="5124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Profile Confirmation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14500"/>
            <a:ext cx="43053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1714500"/>
            <a:ext cx="3581400" cy="349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86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If you have entered a Username that already exists in Cengage Brain, you will be prompted to confirm your password.</a:t>
            </a:r>
          </a:p>
          <a:p>
            <a:pPr marL="6286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If you are unable to retrieve your password by using the </a:t>
            </a:r>
            <a:r>
              <a:rPr lang="en-US" b="1" dirty="0">
                <a:latin typeface="+mj-lt"/>
              </a:rPr>
              <a:t>“Forgot your password?” </a:t>
            </a:r>
            <a:r>
              <a:rPr lang="en-US" dirty="0">
                <a:latin typeface="+mj-lt"/>
              </a:rPr>
              <a:t>link, you will need to create a new account for SAM 2013 using a different username.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Terms &amp; Conditions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57200" y="182245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Read the SAM Terms &amp; Conditions, then click the </a:t>
            </a:r>
            <a:r>
              <a:rPr lang="en-US" altLang="en-US" sz="1800" b="1">
                <a:latin typeface="Arial" panose="020B0604020202020204" pitchFamily="34" charset="0"/>
              </a:rPr>
              <a:t>I Agree</a:t>
            </a:r>
            <a:r>
              <a:rPr lang="en-US" altLang="en-US" sz="1800">
                <a:latin typeface="Arial" panose="020B0604020202020204" pitchFamily="34" charset="0"/>
              </a:rPr>
              <a:t> button to accept and continue.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>
                <a:latin typeface="Arial" panose="020B0604020202020204" pitchFamily="34" charset="0"/>
              </a:rPr>
              <a:t>If you click the </a:t>
            </a:r>
            <a:r>
              <a:rPr lang="en-US" altLang="en-US" sz="1800" b="1">
                <a:latin typeface="Arial" panose="020B0604020202020204" pitchFamily="34" charset="0"/>
              </a:rPr>
              <a:t>I Disagree </a:t>
            </a:r>
            <a:r>
              <a:rPr lang="en-US" altLang="en-US" sz="1800">
                <a:latin typeface="Arial" panose="020B0604020202020204" pitchFamily="34" charset="0"/>
              </a:rPr>
              <a:t>button, SAM will automatically exit.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62400" y="1512888"/>
            <a:ext cx="4730750" cy="397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651098786E84CADAF1655DD0EC5F1" ma:contentTypeVersion="0" ma:contentTypeDescription="Create a new document." ma:contentTypeScope="" ma:versionID="e51faee1769d1f3c7fa7d42f346b17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209CA8-87FB-468E-AD9B-0DE2F948B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8761C2-8513-4BAF-A9CE-2D54E533821F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1881</Words>
  <Application>Microsoft Office PowerPoint</Application>
  <PresentationFormat>On-screen Show (4:3)</PresentationFormat>
  <Paragraphs>179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ヒラギノ角ゴ Pro W3</vt:lpstr>
      <vt:lpstr>Calibri</vt:lpstr>
      <vt:lpstr>Office Theme</vt:lpstr>
      <vt:lpstr>PowerPoint Presentation</vt:lpstr>
      <vt:lpstr>Initial Set Up</vt:lpstr>
      <vt:lpstr>Logging into SAM 2013</vt:lpstr>
      <vt:lpstr>Institution Key</vt:lpstr>
      <vt:lpstr>Enter your SAM Key Code</vt:lpstr>
      <vt:lpstr>Create a SAM User Profile </vt:lpstr>
      <vt:lpstr>Profile Confirmation</vt:lpstr>
      <vt:lpstr>Profile Confirmation</vt:lpstr>
      <vt:lpstr>Terms &amp; Conditions </vt:lpstr>
      <vt:lpstr>SAM 2013 Homepage</vt:lpstr>
      <vt:lpstr>Join a Section </vt:lpstr>
      <vt:lpstr>Join a Section </vt:lpstr>
      <vt:lpstr>My SAM Assignments</vt:lpstr>
      <vt:lpstr>Access MindTap Reader</vt:lpstr>
      <vt:lpstr>Access MindTap Reader</vt:lpstr>
      <vt:lpstr>Access MindTap Reader</vt:lpstr>
      <vt:lpstr>SAM 2013 Training </vt:lpstr>
      <vt:lpstr>SAM 2013 Training-Office</vt:lpstr>
      <vt:lpstr>SAM 2013 Training-Office</vt:lpstr>
      <vt:lpstr>SAM 2013 Training-Concepts</vt:lpstr>
      <vt:lpstr>SAM 2013 Projects </vt:lpstr>
      <vt:lpstr>SAM 2013 Projects</vt:lpstr>
      <vt:lpstr>Sample Instruction File</vt:lpstr>
      <vt:lpstr>Sample Start Files</vt:lpstr>
      <vt:lpstr>Submit for Grading</vt:lpstr>
      <vt:lpstr>Graded File Summary </vt:lpstr>
      <vt:lpstr>Project Study Guide</vt:lpstr>
      <vt:lpstr>SAM 2013 Exams</vt:lpstr>
      <vt:lpstr>SAM 2013 Exams</vt:lpstr>
      <vt:lpstr>Exam Study Guide</vt:lpstr>
      <vt:lpstr>Dropbox</vt:lpstr>
      <vt:lpstr>Gradebook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Cengage Learning</dc:creator>
  <cp:lastModifiedBy>Student1, HSB</cp:lastModifiedBy>
  <cp:revision>76</cp:revision>
  <dcterms:created xsi:type="dcterms:W3CDTF">2013-01-16T18:38:09Z</dcterms:created>
  <dcterms:modified xsi:type="dcterms:W3CDTF">2015-06-03T16:28:16Z</dcterms:modified>
</cp:coreProperties>
</file>